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349" r:id="rId2"/>
    <p:sldId id="441" r:id="rId3"/>
    <p:sldId id="467" r:id="rId4"/>
    <p:sldId id="466" r:id="rId5"/>
    <p:sldId id="480" r:id="rId6"/>
    <p:sldId id="481" r:id="rId7"/>
    <p:sldId id="459" r:id="rId8"/>
    <p:sldId id="482" r:id="rId9"/>
    <p:sldId id="484" r:id="rId10"/>
    <p:sldId id="485" r:id="rId11"/>
    <p:sldId id="472" r:id="rId12"/>
    <p:sldId id="483" r:id="rId13"/>
    <p:sldId id="486" r:id="rId14"/>
    <p:sldId id="487" r:id="rId15"/>
    <p:sldId id="488" r:id="rId16"/>
    <p:sldId id="489" r:id="rId17"/>
    <p:sldId id="490" r:id="rId18"/>
    <p:sldId id="478" r:id="rId19"/>
    <p:sldId id="492" r:id="rId20"/>
    <p:sldId id="491" r:id="rId21"/>
    <p:sldId id="494" r:id="rId22"/>
    <p:sldId id="493" r:id="rId23"/>
    <p:sldId id="495" r:id="rId2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2"/>
    <a:srgbClr val="00007E"/>
    <a:srgbClr val="000099"/>
    <a:srgbClr val="003399"/>
    <a:srgbClr val="FCD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86399" autoAdjust="0"/>
  </p:normalViewPr>
  <p:slideViewPr>
    <p:cSldViewPr>
      <p:cViewPr varScale="1">
        <p:scale>
          <a:sx n="68" d="100"/>
          <a:sy n="68" d="100"/>
        </p:scale>
        <p:origin x="6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690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8D9985E-6320-42F9-8856-C04CF7E273B4}" type="datetimeFigureOut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B14620B-04AE-4B56-A95F-AF572FD4D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17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5C9E-FD86-490B-8F7A-56ABF90AE25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69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620B-04AE-4B56-A95F-AF572FD4D8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40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620B-04AE-4B56-A95F-AF572FD4D8B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20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4038600" y="6300960"/>
            <a:ext cx="41910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Research Institute of the University of Central Florida</a:t>
            </a:r>
          </a:p>
        </p:txBody>
      </p:sp>
      <p:pic>
        <p:nvPicPr>
          <p:cNvPr id="10" name="Picture 9" descr="UCF-Ye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29600" y="6172200"/>
            <a:ext cx="388798" cy="4143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7056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3048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3" y="533400"/>
            <a:ext cx="8265493" cy="1231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5" descr="FSEClogo_2010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5943600"/>
            <a:ext cx="1158875" cy="695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CF-Yelo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57200" y="5943600"/>
            <a:ext cx="388798" cy="41434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3048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5532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6581001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FLORIDA SOLAR</a:t>
            </a:r>
            <a:r>
              <a:rPr lang="en-US" sz="1200" i="0" baseline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ENERGY CENTER — A Research Institute of the University of Central Florida</a:t>
            </a:r>
            <a:endParaRPr lang="en-US" sz="1200" i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CDE0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CDE04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0700" y="4267200"/>
            <a:ext cx="5562600" cy="15240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solidFill>
                  <a:srgbClr val="000066"/>
                </a:solidFill>
              </a:rPr>
              <a:t>FBC Energy and Mechanical Technical Advisory Committees Concurrent Teleconference Meeting</a:t>
            </a:r>
          </a:p>
          <a:p>
            <a:pPr>
              <a:spcBef>
                <a:spcPts val="300"/>
              </a:spcBef>
            </a:pPr>
            <a:r>
              <a:rPr lang="en-US" sz="2800" b="1" dirty="0" smtClean="0">
                <a:solidFill>
                  <a:srgbClr val="000066"/>
                </a:solidFill>
              </a:rPr>
              <a:t>June 20, 2017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2362200"/>
            <a:ext cx="8077200" cy="131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8745" algn="ctr">
              <a:lnSpc>
                <a:spcPct val="107000"/>
              </a:lnSpc>
              <a:spcAft>
                <a:spcPts val="800"/>
              </a:spcAft>
              <a:tabLst>
                <a:tab pos="5462270" algn="l"/>
              </a:tabLst>
            </a:pPr>
            <a:r>
              <a:rPr lang="en-US" sz="3600" b="1" dirty="0">
                <a:solidFill>
                  <a:srgbClr val="00007E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Improved Hot Water Code Calculation</a:t>
            </a:r>
            <a:endParaRPr lang="en-US" sz="3600" b="1" dirty="0" smtClean="0">
              <a:solidFill>
                <a:srgbClr val="00007E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18745" algn="ctr">
              <a:lnSpc>
                <a:spcPct val="107000"/>
              </a:lnSpc>
              <a:spcAft>
                <a:spcPts val="800"/>
              </a:spcAft>
              <a:tabLst>
                <a:tab pos="5462270" algn="l"/>
              </a:tabLst>
            </a:pPr>
            <a:r>
              <a:rPr lang="en-US" sz="3200" b="1" i="1" dirty="0" smtClean="0">
                <a:solidFill>
                  <a:srgbClr val="00007E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Final Report</a:t>
            </a:r>
            <a:endParaRPr lang="en-US" sz="3200" b="1" i="1" dirty="0">
              <a:solidFill>
                <a:srgbClr val="00007E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437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Additional DHW characteristics accounted for by  the new calculation procedure:</a:t>
            </a:r>
          </a:p>
          <a:p>
            <a:r>
              <a:rPr lang="en-US" sz="2800" dirty="0" smtClean="0"/>
              <a:t>Recirculation </a:t>
            </a:r>
            <a:r>
              <a:rPr lang="en-US" sz="2800" dirty="0"/>
              <a:t>DHW distribution systems</a:t>
            </a:r>
          </a:p>
          <a:p>
            <a:r>
              <a:rPr lang="en-US" sz="2800" dirty="0" smtClean="0"/>
              <a:t>Pipe </a:t>
            </a:r>
            <a:r>
              <a:rPr lang="en-US" sz="2800" dirty="0"/>
              <a:t>insulation</a:t>
            </a:r>
          </a:p>
          <a:p>
            <a:r>
              <a:rPr lang="en-US" sz="2800" dirty="0" smtClean="0"/>
              <a:t>Fixture </a:t>
            </a:r>
            <a:r>
              <a:rPr lang="en-US" sz="2800" dirty="0"/>
              <a:t>flow efficiency (standard or “</a:t>
            </a:r>
            <a:r>
              <a:rPr lang="en-US" sz="2800" dirty="0" smtClean="0"/>
              <a:t>low-flow</a:t>
            </a:r>
            <a:r>
              <a:rPr lang="en-US" sz="2800" dirty="0"/>
              <a:t>”)</a:t>
            </a:r>
          </a:p>
          <a:p>
            <a:r>
              <a:rPr lang="en-US" sz="2800" dirty="0" smtClean="0"/>
              <a:t>Pipe </a:t>
            </a:r>
            <a:r>
              <a:rPr lang="en-US" sz="2800" dirty="0"/>
              <a:t>length</a:t>
            </a:r>
          </a:p>
          <a:p>
            <a:r>
              <a:rPr lang="en-US" sz="2800" dirty="0" smtClean="0"/>
              <a:t>Drain </a:t>
            </a:r>
            <a:r>
              <a:rPr lang="en-US" sz="2800" dirty="0"/>
              <a:t>water heat recovery (DWHR).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10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Task 2: Calculation Procedure </a:t>
            </a:r>
            <a:r>
              <a:rPr lang="en-US" sz="4000" dirty="0" smtClean="0"/>
              <a:t>Development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093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11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Interactive </a:t>
            </a:r>
            <a:r>
              <a:rPr lang="en-US" sz="4000" dirty="0" smtClean="0"/>
              <a:t>DHW Energy Consumption Calculator</a:t>
            </a:r>
            <a:endParaRPr lang="en-US" sz="4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030" y="2214734"/>
            <a:ext cx="6321970" cy="397254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740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12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5334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Draft Proposed </a:t>
            </a:r>
            <a:r>
              <a:rPr lang="en-US" sz="4000" dirty="0"/>
              <a:t>Code Change Language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676400"/>
            <a:ext cx="5791200" cy="463047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815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467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DHW energy </a:t>
            </a:r>
            <a:r>
              <a:rPr lang="en-US" sz="3000" dirty="0"/>
              <a:t>consumption </a:t>
            </a:r>
            <a:r>
              <a:rPr lang="en-US" sz="3000" dirty="0" smtClean="0"/>
              <a:t>calculator used </a:t>
            </a:r>
            <a:r>
              <a:rPr lang="en-US" sz="3000" dirty="0"/>
              <a:t>to </a:t>
            </a:r>
            <a:r>
              <a:rPr lang="en-US" sz="3000" dirty="0" smtClean="0"/>
              <a:t>compare </a:t>
            </a:r>
            <a:r>
              <a:rPr lang="en-US" sz="3000" dirty="0"/>
              <a:t>estimated annual hot water energy use </a:t>
            </a:r>
            <a:r>
              <a:rPr lang="en-US" sz="3000" dirty="0" smtClean="0"/>
              <a:t>of </a:t>
            </a:r>
            <a:r>
              <a:rPr lang="en-US" sz="3000" dirty="0"/>
              <a:t>sample </a:t>
            </a:r>
            <a:r>
              <a:rPr lang="en-US" sz="3000" dirty="0" smtClean="0"/>
              <a:t>houses </a:t>
            </a:r>
            <a:r>
              <a:rPr lang="en-US" sz="3000" dirty="0"/>
              <a:t>using the </a:t>
            </a:r>
            <a:r>
              <a:rPr lang="en-US" sz="3000" dirty="0" smtClean="0"/>
              <a:t>old (current) </a:t>
            </a:r>
            <a:r>
              <a:rPr lang="en-US" sz="3000" dirty="0"/>
              <a:t>calculation procedure with the energy use resulting from using the new calculation </a:t>
            </a:r>
            <a:r>
              <a:rPr lang="en-US" sz="3000" dirty="0" smtClean="0"/>
              <a:t>procedure</a:t>
            </a:r>
            <a:endParaRPr lang="en-US" sz="30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13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Task </a:t>
            </a:r>
            <a:r>
              <a:rPr lang="en-US" sz="4000" dirty="0" smtClean="0"/>
              <a:t>3: Energy Use Comparison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38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467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Comparison used 2, 3 and 4 bedroom, 2,000 sq. ft., one-story sample houses with baseline efficiency electric water heaters in three Florida cities: Miami, Orlando and Jacksonville.</a:t>
            </a:r>
            <a:endParaRPr lang="en-US" sz="30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14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Task </a:t>
            </a:r>
            <a:r>
              <a:rPr lang="en-US" sz="4000" dirty="0" smtClean="0"/>
              <a:t>3: Energy Use Comparison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58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15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Task </a:t>
            </a:r>
            <a:r>
              <a:rPr lang="en-US" sz="4000" dirty="0" smtClean="0"/>
              <a:t>3: Energy Use Comparison (cont.)</a:t>
            </a:r>
            <a:endParaRPr lang="en-US" sz="400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235200"/>
            <a:ext cx="7543800" cy="279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79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16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Task </a:t>
            </a:r>
            <a:r>
              <a:rPr lang="en-US" sz="4000" dirty="0" smtClean="0"/>
              <a:t>3: Energy Use Comparison (cont.)</a:t>
            </a:r>
            <a:endParaRPr lang="en-US" sz="40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5943600" cy="3581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8965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7237"/>
            <a:ext cx="7467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EnergyGauge USA used to compare overall energy code performance scores (e-Ratios) using old (current) code hot water calculation procedure vs. new procedure</a:t>
            </a:r>
          </a:p>
          <a:p>
            <a:r>
              <a:rPr lang="en-US" sz="3000" dirty="0" smtClean="0"/>
              <a:t>Comparison started with all-electric “near-code” sample house with standard hot water distribution system modeled in Miami, Orlando and Jacksonville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17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Task 4: Energy Code Performance Score Comparison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21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27237"/>
            <a:ext cx="88392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sz="6000" dirty="0" smtClean="0"/>
              <a:t>Near-code house plus eight </a:t>
            </a:r>
            <a:r>
              <a:rPr lang="en-US" sz="6000" dirty="0"/>
              <a:t>hot water distribution design and equipment efficiency variation cases:</a:t>
            </a:r>
          </a:p>
          <a:p>
            <a:pPr lvl="1"/>
            <a:r>
              <a:rPr lang="en-US" sz="5500" dirty="0" smtClean="0"/>
              <a:t>1) Near-code </a:t>
            </a:r>
            <a:r>
              <a:rPr lang="en-US" sz="5500" dirty="0"/>
              <a:t>sample house </a:t>
            </a:r>
            <a:r>
              <a:rPr lang="en-US" sz="5500" dirty="0" smtClean="0"/>
              <a:t>with standard </a:t>
            </a:r>
            <a:r>
              <a:rPr lang="en-US" sz="5500" dirty="0"/>
              <a:t>hot water distribution </a:t>
            </a:r>
            <a:r>
              <a:rPr lang="en-US" sz="5500" dirty="0" smtClean="0"/>
              <a:t>system</a:t>
            </a:r>
            <a:endParaRPr lang="en-US" sz="5500" dirty="0"/>
          </a:p>
          <a:p>
            <a:pPr lvl="1"/>
            <a:r>
              <a:rPr lang="en-US" sz="5500" dirty="0" smtClean="0"/>
              <a:t>2) Recirculation </a:t>
            </a:r>
            <a:r>
              <a:rPr lang="en-US" sz="5500" dirty="0"/>
              <a:t>system </a:t>
            </a:r>
            <a:r>
              <a:rPr lang="en-US" sz="5500" dirty="0" smtClean="0"/>
              <a:t>with </a:t>
            </a:r>
            <a:r>
              <a:rPr lang="en-US" sz="5500" dirty="0"/>
              <a:t>manual control and R-3 pipe insulation </a:t>
            </a:r>
            <a:r>
              <a:rPr lang="en-US" sz="5500" dirty="0" smtClean="0"/>
              <a:t>(manually </a:t>
            </a:r>
            <a:r>
              <a:rPr lang="en-US" sz="5500" dirty="0"/>
              <a:t>controlled on/off, 178.89 ft. loop length, 10 ft. </a:t>
            </a:r>
            <a:r>
              <a:rPr lang="en-US" sz="5500" dirty="0" smtClean="0"/>
              <a:t>branch </a:t>
            </a:r>
            <a:r>
              <a:rPr lang="en-US" sz="5500" dirty="0"/>
              <a:t>length and 50 Watt pump)</a:t>
            </a:r>
          </a:p>
          <a:p>
            <a:pPr lvl="1"/>
            <a:r>
              <a:rPr lang="en-US" sz="5500" dirty="0" smtClean="0"/>
              <a:t>3) Drain </a:t>
            </a:r>
            <a:r>
              <a:rPr lang="en-US" sz="5500" dirty="0"/>
              <a:t>water heat recovery (DWHR); no other changes from Case #</a:t>
            </a:r>
            <a:r>
              <a:rPr lang="en-US" sz="5500" dirty="0" smtClean="0"/>
              <a:t>1</a:t>
            </a:r>
            <a:endParaRPr lang="en-US" sz="5500" dirty="0"/>
          </a:p>
          <a:p>
            <a:pPr lvl="1"/>
            <a:r>
              <a:rPr lang="en-US" sz="5500" dirty="0" smtClean="0"/>
              <a:t>4) Recirculation with </a:t>
            </a:r>
            <a:r>
              <a:rPr lang="en-US" sz="5500" dirty="0"/>
              <a:t>manual control and 50% pipe length and pump power, and R-3 pipe </a:t>
            </a:r>
            <a:r>
              <a:rPr lang="en-US" sz="5500" dirty="0" smtClean="0"/>
              <a:t>insulation</a:t>
            </a:r>
            <a:endParaRPr lang="en-US" sz="5500" dirty="0"/>
          </a:p>
          <a:p>
            <a:pPr lvl="1"/>
            <a:r>
              <a:rPr lang="en-US" sz="5500" dirty="0" smtClean="0"/>
              <a:t>5) Same </a:t>
            </a:r>
            <a:r>
              <a:rPr lang="en-US" sz="5500" dirty="0"/>
              <a:t>as Case #4 plus DWHR and low-flow fixtures</a:t>
            </a:r>
          </a:p>
          <a:p>
            <a:pPr lvl="1"/>
            <a:r>
              <a:rPr lang="en-US" sz="5500" dirty="0" smtClean="0"/>
              <a:t>6) Heat </a:t>
            </a:r>
            <a:r>
              <a:rPr lang="en-US" sz="5500" dirty="0"/>
              <a:t>pump water heater (HPWH) with EF = 2.5; no other changes from Case #</a:t>
            </a:r>
            <a:r>
              <a:rPr lang="en-US" sz="5500" dirty="0" smtClean="0"/>
              <a:t>1</a:t>
            </a:r>
            <a:endParaRPr lang="en-US" sz="5500" dirty="0"/>
          </a:p>
          <a:p>
            <a:pPr lvl="1"/>
            <a:r>
              <a:rPr lang="en-US" sz="5500" dirty="0" smtClean="0"/>
              <a:t>7) Tankless </a:t>
            </a:r>
            <a:r>
              <a:rPr lang="en-US" sz="5500" dirty="0"/>
              <a:t>natural gas water heater with EF = 0.83; no other changes from Case #</a:t>
            </a:r>
            <a:r>
              <a:rPr lang="en-US" sz="5500" dirty="0" smtClean="0"/>
              <a:t>1</a:t>
            </a:r>
            <a:endParaRPr lang="en-US" sz="5500" dirty="0"/>
          </a:p>
          <a:p>
            <a:pPr lvl="1"/>
            <a:r>
              <a:rPr lang="en-US" sz="5500" dirty="0" smtClean="0"/>
              <a:t>8) Recirculation </a:t>
            </a:r>
            <a:r>
              <a:rPr lang="en-US" sz="5500" dirty="0"/>
              <a:t>with temperature control </a:t>
            </a:r>
            <a:r>
              <a:rPr lang="en-US" sz="5500" dirty="0" smtClean="0"/>
              <a:t>(instead </a:t>
            </a:r>
            <a:r>
              <a:rPr lang="en-US" sz="5500" dirty="0"/>
              <a:t>of manual control) and R-3 pipe insulation</a:t>
            </a:r>
          </a:p>
          <a:p>
            <a:pPr lvl="1"/>
            <a:r>
              <a:rPr lang="en-US" sz="5500" dirty="0" smtClean="0"/>
              <a:t>9) Standard </a:t>
            </a:r>
            <a:r>
              <a:rPr lang="en-US" sz="5500" dirty="0"/>
              <a:t>distribution system with 50% pipe length and R-3 pipe insulation.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18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Task 4: Energy Code Performance Score Comparison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127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19</a:t>
            </a:fld>
            <a:endParaRPr lang="en-US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951037"/>
            <a:ext cx="838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Combined (cooling, heating and water heating) results for 2, 3 and 4 bedroom homes in the three cities are shown in report Table 4:</a:t>
            </a:r>
          </a:p>
          <a:p>
            <a:pPr lvl="1"/>
            <a:r>
              <a:rPr lang="en-US" sz="2400" dirty="0" smtClean="0"/>
              <a:t>e-Ratio </a:t>
            </a:r>
            <a:r>
              <a:rPr lang="en-US" sz="2400" dirty="0"/>
              <a:t>d</a:t>
            </a:r>
            <a:r>
              <a:rPr lang="en-US" sz="2400" dirty="0" smtClean="0"/>
              <a:t>ifferences between old (current) and new procedure for distribution design and conservation measures ranged from </a:t>
            </a:r>
            <a:r>
              <a:rPr lang="en-US" sz="2400" dirty="0" smtClean="0"/>
              <a:t>-</a:t>
            </a:r>
            <a:r>
              <a:rPr lang="en-US" sz="2400" dirty="0" smtClean="0"/>
              <a:t>6.55</a:t>
            </a:r>
            <a:r>
              <a:rPr lang="en-US" sz="2400" dirty="0" smtClean="0"/>
              <a:t> </a:t>
            </a:r>
            <a:r>
              <a:rPr lang="en-US" sz="2400" dirty="0" smtClean="0"/>
              <a:t>to +11.42 </a:t>
            </a:r>
          </a:p>
          <a:p>
            <a:pPr lvl="1"/>
            <a:r>
              <a:rPr lang="en-US" sz="2400" dirty="0" smtClean="0"/>
              <a:t>e-Ratio differences </a:t>
            </a:r>
            <a:r>
              <a:rPr lang="en-US" sz="2400" dirty="0"/>
              <a:t>between old (current) and new procedure </a:t>
            </a:r>
            <a:r>
              <a:rPr lang="en-US" sz="2400" dirty="0" smtClean="0"/>
              <a:t>for EF = 0.83 </a:t>
            </a:r>
            <a:r>
              <a:rPr lang="en-US" sz="2400" dirty="0"/>
              <a:t>tankless gas WH </a:t>
            </a:r>
            <a:r>
              <a:rPr lang="en-US" sz="2400" dirty="0" smtClean="0"/>
              <a:t>and </a:t>
            </a:r>
            <a:r>
              <a:rPr lang="en-US" sz="2400" dirty="0" smtClean="0"/>
              <a:t>EF = 2.5 HPWH ranged </a:t>
            </a:r>
            <a:r>
              <a:rPr lang="en-US" sz="2400" dirty="0" smtClean="0"/>
              <a:t>from +0.45 to +1.98 (reflects smaller overall e-Ratio impact from hot water in new procedure)</a:t>
            </a: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Task 4: Energy Code Performance Score Comparison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4417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303"/>
            <a:ext cx="8534400" cy="2011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Research Purpose and Goal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581900" cy="4114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Characterize hot </a:t>
            </a:r>
            <a:r>
              <a:rPr lang="en-US" sz="2800" dirty="0"/>
              <a:t>water waste </a:t>
            </a:r>
            <a:r>
              <a:rPr lang="en-US" sz="2800" dirty="0" smtClean="0"/>
              <a:t>sources</a:t>
            </a:r>
          </a:p>
          <a:p>
            <a:r>
              <a:rPr lang="en-US" sz="2800" dirty="0" smtClean="0"/>
              <a:t>Characterize implications </a:t>
            </a:r>
            <a:r>
              <a:rPr lang="en-US" sz="2800" dirty="0"/>
              <a:t>of </a:t>
            </a:r>
            <a:r>
              <a:rPr lang="en-US" sz="2800" dirty="0" smtClean="0"/>
              <a:t>climatic </a:t>
            </a:r>
            <a:r>
              <a:rPr lang="en-US" sz="2800" dirty="0"/>
              <a:t>differences on hot water </a:t>
            </a:r>
            <a:r>
              <a:rPr lang="en-US" sz="2800" dirty="0" smtClean="0"/>
              <a:t>use</a:t>
            </a:r>
          </a:p>
          <a:p>
            <a:r>
              <a:rPr lang="en-US" sz="2800" dirty="0" smtClean="0"/>
              <a:t>Characterize energy </a:t>
            </a:r>
            <a:r>
              <a:rPr lang="en-US" sz="2800" dirty="0"/>
              <a:t>impacts of hot water recirculation systems and controls with respect to energy consumption in Florida homes </a:t>
            </a:r>
            <a:endParaRPr lang="en-US" sz="2800" dirty="0" smtClean="0"/>
          </a:p>
          <a:p>
            <a:r>
              <a:rPr lang="en-US" sz="2800" dirty="0"/>
              <a:t>R</a:t>
            </a:r>
            <a:r>
              <a:rPr lang="en-US" sz="2800" dirty="0" smtClean="0"/>
              <a:t>ecommend Florida-specific methods to employ in the Florida Energy Code for residential hot water </a:t>
            </a:r>
            <a:r>
              <a:rPr lang="en-US" sz="2800" dirty="0"/>
              <a:t>use and energy </a:t>
            </a:r>
            <a:r>
              <a:rPr lang="en-US" sz="2800" dirty="0" smtClean="0"/>
              <a:t>consumption calculations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fld id="{67E31BDC-FA16-417B-836D-1FFC5CB85E3B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9898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20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Task 4: Energy Code Performance Score Comparison (cont.)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676" y="2115883"/>
            <a:ext cx="6356524" cy="413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0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21</a:t>
            </a:fld>
            <a:endParaRPr lang="en-US" sz="1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828800"/>
            <a:ext cx="853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/>
              <a:t>M</a:t>
            </a:r>
            <a:r>
              <a:rPr lang="en-US" sz="3000" dirty="0" smtClean="0"/>
              <a:t>andatory </a:t>
            </a:r>
            <a:r>
              <a:rPr lang="en-US" sz="3000" dirty="0"/>
              <a:t>circulation system control requirements </a:t>
            </a:r>
            <a:r>
              <a:rPr lang="en-US" sz="3000" dirty="0" smtClean="0"/>
              <a:t>in 6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Edition </a:t>
            </a:r>
            <a:r>
              <a:rPr lang="en-US" sz="3000" dirty="0"/>
              <a:t>Section R403.5.1.1 </a:t>
            </a:r>
            <a:r>
              <a:rPr lang="en-US" sz="3000" dirty="0" smtClean="0"/>
              <a:t>are </a:t>
            </a:r>
            <a:r>
              <a:rPr lang="en-US" sz="3000" dirty="0"/>
              <a:t>not </a:t>
            </a:r>
            <a:r>
              <a:rPr lang="en-US" sz="3000" dirty="0" smtClean="0"/>
              <a:t>explicit</a:t>
            </a:r>
          </a:p>
          <a:p>
            <a:r>
              <a:rPr lang="en-US" sz="3000" dirty="0"/>
              <a:t>Section </a:t>
            </a:r>
            <a:r>
              <a:rPr lang="en-US" sz="3000" dirty="0" smtClean="0"/>
              <a:t>R403.5.2 provides </a:t>
            </a:r>
            <a:r>
              <a:rPr lang="en-US" sz="3000" dirty="0"/>
              <a:t>requirements for demand recirculation </a:t>
            </a:r>
            <a:r>
              <a:rPr lang="en-US" sz="3000" dirty="0" smtClean="0"/>
              <a:t>system control based </a:t>
            </a:r>
            <a:r>
              <a:rPr lang="en-US" sz="3000" dirty="0" smtClean="0"/>
              <a:t>on “receiving </a:t>
            </a:r>
            <a:r>
              <a:rPr lang="en-US" sz="3000" dirty="0" smtClean="0"/>
              <a:t>a </a:t>
            </a:r>
            <a:r>
              <a:rPr lang="en-US" sz="3000" dirty="0"/>
              <a:t>signal </a:t>
            </a:r>
            <a:r>
              <a:rPr lang="en-US" sz="3000" dirty="0" smtClean="0"/>
              <a:t>from </a:t>
            </a:r>
            <a:r>
              <a:rPr lang="en-US" sz="3000" dirty="0"/>
              <a:t>the action of a user of a fixture or </a:t>
            </a:r>
            <a:r>
              <a:rPr lang="en-US" sz="3000" dirty="0" smtClean="0"/>
              <a:t>appliance” and limiting the temperature of water entering cold piping</a:t>
            </a:r>
          </a:p>
          <a:p>
            <a:r>
              <a:rPr lang="en-US" sz="3000" dirty="0" smtClean="0"/>
              <a:t>Refer to Section R403.5.2 in Section </a:t>
            </a:r>
            <a:r>
              <a:rPr lang="en-US" sz="3000" dirty="0" smtClean="0"/>
              <a:t>R403.5.1.1. </a:t>
            </a:r>
            <a:endParaRPr lang="en-US" sz="3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Controls for R</a:t>
            </a:r>
            <a:r>
              <a:rPr lang="en-US" sz="4000" dirty="0" smtClean="0"/>
              <a:t>ecirculation </a:t>
            </a:r>
            <a:r>
              <a:rPr lang="en-US" sz="4000" dirty="0"/>
              <a:t>S</a:t>
            </a:r>
            <a:r>
              <a:rPr lang="en-US" sz="4000" dirty="0" smtClean="0"/>
              <a:t>ystems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38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22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4572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Recommendations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907" y="3352800"/>
            <a:ext cx="6128185" cy="29718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1493837"/>
            <a:ext cx="853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Since the hot water factors discussed can significantly affect residential energy use and are accounted for in the new Florida calculation procedure, </a:t>
            </a:r>
            <a:r>
              <a:rPr lang="en-US" sz="2600" b="1" dirty="0" smtClean="0"/>
              <a:t>we recommend adoption of the corresponding draft DHW code change </a:t>
            </a:r>
            <a:r>
              <a:rPr lang="en-US" sz="2600" b="1" dirty="0" smtClean="0"/>
              <a:t>language</a:t>
            </a:r>
            <a:r>
              <a:rPr lang="en-US" sz="2600" dirty="0"/>
              <a:t>.</a:t>
            </a:r>
            <a:endParaRPr lang="en-US" sz="2600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969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23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4572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Recommendations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86" y="3810000"/>
            <a:ext cx="8105714" cy="2057400"/>
          </a:xfrm>
          <a:prstGeom prst="rect">
            <a:avLst/>
          </a:prstGeom>
          <a:ln>
            <a:noFill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1493837"/>
            <a:ext cx="8534400" cy="353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Since the mandatory circulation system control requirements in Section R403.5.1.1 are not explicit, </a:t>
            </a:r>
            <a:r>
              <a:rPr lang="en-US" sz="2600" b="1" dirty="0" smtClean="0"/>
              <a:t>we recommend referring to Section R403.5.2 in Section R403.5.1.1 </a:t>
            </a:r>
            <a:r>
              <a:rPr lang="en-US" sz="2600" dirty="0" smtClean="0"/>
              <a:t>to insure that proper pump controls are required by the code.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</a:t>
            </a:r>
            <a:endParaRPr lang="en-US" sz="2400" dirty="0"/>
          </a:p>
          <a:p>
            <a:endParaRPr lang="en-US" sz="2400" dirty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667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79637"/>
            <a:ext cx="7620000" cy="3611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Project report will include recommendations suitable for consideration by the FBC in determining the most appropriate Florida-specific methods, procedure and calculation for determining the energy use effectiveness of domestic hot water systems for the residential FEC.</a:t>
            </a:r>
          </a:p>
          <a:p>
            <a:pPr lvl="1"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Expected Outcome and Impact </a:t>
            </a:r>
          </a:p>
          <a:p>
            <a:r>
              <a:rPr lang="en-US" sz="4000" dirty="0" smtClean="0"/>
              <a:t>on the Code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422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72" y="1908526"/>
            <a:ext cx="83802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F</a:t>
            </a:r>
            <a:r>
              <a:rPr lang="en-US" sz="3000" dirty="0" smtClean="0"/>
              <a:t>our project tasks:</a:t>
            </a:r>
          </a:p>
          <a:p>
            <a:pPr lvl="1"/>
            <a:r>
              <a:rPr lang="en-US" dirty="0" smtClean="0"/>
              <a:t>Task 1:  A “hot water” and “energy” search terms literature review </a:t>
            </a:r>
          </a:p>
          <a:p>
            <a:pPr lvl="1"/>
            <a:r>
              <a:rPr lang="en-US" dirty="0" smtClean="0"/>
              <a:t>Task 2: Development of hot water energy use calculation procedures by month, climate, circulation design and hot water system type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4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Research Approach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595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72" y="1908526"/>
            <a:ext cx="82278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Four project tasks (cont.):</a:t>
            </a:r>
          </a:p>
          <a:p>
            <a:pPr lvl="1"/>
            <a:r>
              <a:rPr lang="en-US" dirty="0" smtClean="0"/>
              <a:t>Task 3: </a:t>
            </a:r>
            <a:r>
              <a:rPr lang="en-US" dirty="0"/>
              <a:t>C</a:t>
            </a:r>
            <a:r>
              <a:rPr lang="en-US" dirty="0" smtClean="0"/>
              <a:t>ompare hot water energy use for 2, 3, and 4-bedroom homes in Miami, Orlando and Jacksonville calculated with new procedures </a:t>
            </a:r>
            <a:r>
              <a:rPr lang="en-US" i="1" dirty="0" smtClean="0"/>
              <a:t>vs.</a:t>
            </a:r>
            <a:r>
              <a:rPr lang="en-US" dirty="0" smtClean="0"/>
              <a:t> use determined by old (current) code calculation</a:t>
            </a:r>
          </a:p>
          <a:p>
            <a:pPr lvl="1"/>
            <a:r>
              <a:rPr lang="en-US" dirty="0" smtClean="0"/>
              <a:t>Task 4: Using EnergyGauge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  <a:r>
              <a:rPr lang="en-US" dirty="0" smtClean="0"/>
              <a:t> USA simulations, determine and document the difference in overall energy code performance </a:t>
            </a:r>
            <a:r>
              <a:rPr lang="en-US" dirty="0" smtClean="0"/>
              <a:t>scores (</a:t>
            </a:r>
            <a:r>
              <a:rPr lang="en-US" dirty="0"/>
              <a:t>total e-Ratios) </a:t>
            </a:r>
            <a:r>
              <a:rPr lang="en-US" dirty="0" smtClean="0"/>
              <a:t>for two sample </a:t>
            </a:r>
            <a:r>
              <a:rPr lang="en-US" dirty="0" smtClean="0"/>
              <a:t>homes.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5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Research Approach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2140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Searched </a:t>
            </a:r>
            <a:r>
              <a:rPr lang="en-US" dirty="0"/>
              <a:t>on "hot water distribution" and "energy" </a:t>
            </a:r>
            <a:r>
              <a:rPr lang="en-US" dirty="0" smtClean="0"/>
              <a:t>terms in NREL</a:t>
            </a:r>
            <a:r>
              <a:rPr lang="en-US" dirty="0"/>
              <a:t>, LBNL, ASHRAE and DOE BA databases + general </a:t>
            </a:r>
            <a:r>
              <a:rPr lang="en-US" dirty="0" smtClean="0"/>
              <a:t>search + other</a:t>
            </a:r>
          </a:p>
          <a:p>
            <a:r>
              <a:rPr lang="en-US" dirty="0" smtClean="0"/>
              <a:t>40+ pertinent documents identified</a:t>
            </a:r>
          </a:p>
          <a:p>
            <a:r>
              <a:rPr lang="en-US" dirty="0" smtClean="0"/>
              <a:t>Review showed</a:t>
            </a:r>
            <a:r>
              <a:rPr lang="en-US" dirty="0"/>
              <a:t> </a:t>
            </a:r>
            <a:r>
              <a:rPr lang="en-US" dirty="0" smtClean="0"/>
              <a:t>anticipated levels of waste and use factors– including plumbing design, insulation, climate (time of year and location) and occupant demographics</a:t>
            </a:r>
          </a:p>
          <a:p>
            <a:r>
              <a:rPr lang="en-US" dirty="0" smtClean="0"/>
              <a:t>Final report includes expanded summary discussion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6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Task 1: Literature Review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225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2011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Task 1: Literature Review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fld id="{67E31BDC-FA16-417B-836D-1FFC5CB85E3B}" type="slidenum">
              <a:rPr lang="en-US" sz="1400" smtClean="0"/>
              <a:pPr/>
              <a:t>7</a:t>
            </a:fld>
            <a:endParaRPr lang="en-US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905000"/>
            <a:ext cx="81153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Principal </a:t>
            </a:r>
            <a:r>
              <a:rPr lang="en-US" dirty="0"/>
              <a:t>factors not adequately considered by standard building energy code hot water calculations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Variation in service water temperatures by climate location</a:t>
            </a:r>
          </a:p>
          <a:p>
            <a:pPr lvl="1"/>
            <a:r>
              <a:rPr lang="en-US" dirty="0" smtClean="0"/>
              <a:t>Hot water system design significantly impacts both the quantity of hot water used and energy consumption</a:t>
            </a:r>
          </a:p>
          <a:p>
            <a:pPr lvl="1"/>
            <a:r>
              <a:rPr lang="en-US" dirty="0" smtClean="0"/>
              <a:t>Hot water circulation pumps can reduce hot water use but also dramatically increase energy use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437"/>
            <a:ext cx="76200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Starting point was industry vetted ANSI/RESNET 301-2014 Addendum A-2015</a:t>
            </a:r>
          </a:p>
          <a:p>
            <a:r>
              <a:rPr lang="en-US" sz="3000" dirty="0" smtClean="0"/>
              <a:t>Florida-specific adaptations include:</a:t>
            </a:r>
          </a:p>
          <a:p>
            <a:pPr lvl="1"/>
            <a:r>
              <a:rPr lang="en-US" dirty="0" smtClean="0"/>
              <a:t>Calculation by month</a:t>
            </a:r>
          </a:p>
          <a:p>
            <a:pPr lvl="1"/>
            <a:r>
              <a:rPr lang="en-US" dirty="0" smtClean="0"/>
              <a:t>Florida climate adjustment (T</a:t>
            </a:r>
            <a:r>
              <a:rPr lang="en-US" baseline="-25000" dirty="0" smtClean="0"/>
              <a:t>mains</a:t>
            </a:r>
            <a:r>
              <a:rPr lang="en-US" dirty="0" smtClean="0"/>
              <a:t> and F</a:t>
            </a:r>
            <a:r>
              <a:rPr lang="en-US" baseline="-25000" dirty="0" smtClean="0"/>
              <a:t>mix</a:t>
            </a:r>
            <a:r>
              <a:rPr lang="en-US" dirty="0" smtClean="0"/>
              <a:t>)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8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Task 2: Calculation Procedure Development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9925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437"/>
            <a:ext cx="7620000" cy="4525963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bg1">
                    <a:lumMod val="75000"/>
                  </a:schemeClr>
                </a:solidFill>
              </a:rPr>
              <a:t>Starting point was industry vetted ANSI/RESNET 301-2014 Addendum A-2015</a:t>
            </a:r>
          </a:p>
          <a:p>
            <a:r>
              <a:rPr lang="en-US" sz="3000" dirty="0" smtClean="0">
                <a:solidFill>
                  <a:schemeClr val="bg1">
                    <a:lumMod val="75000"/>
                  </a:schemeClr>
                </a:solidFill>
              </a:rPr>
              <a:t>Florida-specific adaptations include: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Calculation by month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Florida climate adjustment (T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mains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and F</a:t>
            </a:r>
            <a:r>
              <a:rPr lang="en-US" baseline="-25000" dirty="0" smtClean="0">
                <a:solidFill>
                  <a:schemeClr val="bg1">
                    <a:lumMod val="75000"/>
                  </a:schemeClr>
                </a:solidFill>
              </a:rPr>
              <a:t>mix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en-US" sz="3000" dirty="0" smtClean="0"/>
              <a:t>Solar and HRUs addressed “upstream”</a:t>
            </a:r>
            <a:endParaRPr lang="en-US" sz="30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9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Task 2: Calculation Procedure </a:t>
            </a:r>
            <a:r>
              <a:rPr lang="en-US" sz="4000" dirty="0" smtClean="0"/>
              <a:t>Development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646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19411</TotalTime>
  <Words>1109</Words>
  <Application>Microsoft Office PowerPoint</Application>
  <PresentationFormat>On-screen Show (4:3)</PresentationFormat>
  <Paragraphs>110</Paragraphs>
  <Slides>23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PowerPoint Presentation</vt:lpstr>
      <vt:lpstr>Research Purpose and Goal  </vt:lpstr>
      <vt:lpstr>PowerPoint Presentation</vt:lpstr>
      <vt:lpstr>PowerPoint Presentation</vt:lpstr>
      <vt:lpstr>PowerPoint Presentation</vt:lpstr>
      <vt:lpstr>PowerPoint Presentation</vt:lpstr>
      <vt:lpstr>Task 1: Literature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Sherri Shields</dc:creator>
  <cp:lastModifiedBy>Jeff Sonne</cp:lastModifiedBy>
  <cp:revision>626</cp:revision>
  <cp:lastPrinted>2014-06-25T15:53:47Z</cp:lastPrinted>
  <dcterms:created xsi:type="dcterms:W3CDTF">2010-10-21T17:38:20Z</dcterms:created>
  <dcterms:modified xsi:type="dcterms:W3CDTF">2017-06-13T20:12:58Z</dcterms:modified>
</cp:coreProperties>
</file>